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7" r:id="rId1"/>
    <p:sldMasterId id="2147483740" r:id="rId2"/>
    <p:sldMasterId id="2147483687" r:id="rId3"/>
    <p:sldMasterId id="2147483886" r:id="rId4"/>
  </p:sldMasterIdLst>
  <p:sldIdLst>
    <p:sldId id="256" r:id="rId5"/>
    <p:sldId id="258" r:id="rId6"/>
    <p:sldId id="321" r:id="rId7"/>
    <p:sldId id="263" r:id="rId8"/>
    <p:sldId id="262" r:id="rId9"/>
    <p:sldId id="264" r:id="rId10"/>
    <p:sldId id="265" r:id="rId11"/>
    <p:sldId id="322" r:id="rId12"/>
    <p:sldId id="313" r:id="rId13"/>
    <p:sldId id="269" r:id="rId14"/>
    <p:sldId id="267" r:id="rId15"/>
    <p:sldId id="270" r:id="rId16"/>
    <p:sldId id="268" r:id="rId17"/>
    <p:sldId id="279" r:id="rId18"/>
    <p:sldId id="325" r:id="rId1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2F4"/>
    <a:srgbClr val="FF79FB"/>
    <a:srgbClr val="3106BE"/>
    <a:srgbClr val="FF9F90"/>
    <a:srgbClr val="B6E5FE"/>
    <a:srgbClr val="8989FF"/>
    <a:srgbClr val="FF5CF1"/>
    <a:srgbClr val="273CFF"/>
    <a:srgbClr val="220385"/>
    <a:srgbClr val="A3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8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1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3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87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55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34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62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55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30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58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1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7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65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29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86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17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66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30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84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88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23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3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38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80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13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6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91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30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52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7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56DC5-BB0D-0343-89EE-862E85071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7F1FF36-716D-134A-9EAF-2A7E7B432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7702A9-D43F-D94F-A19D-580D95B8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209AAE-9A50-7447-873A-D00D061E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6AC3CA-AE7D-4143-A632-F0B6E036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3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BABFC-60E4-ED47-BB29-E26053BE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49A071-9EF9-CC4E-B86A-BFC1219CC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E30F32-2D10-0749-A0C3-F8A4D5E4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B40CEB-47C3-FC49-A8EC-E1E672AD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57B935-7CC8-8340-AF76-935C14D3F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912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CC77C-859F-9C49-8F27-42B8F61C9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9F0712-F15D-544E-8F28-836E0A160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6775BC-9E2F-3948-9442-AAAD7F89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F4445C-B1C7-B745-BDAE-681F77A76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7DEDDC-E793-1D41-B5D4-95CCA2E56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78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9C0727-DEB7-A542-BD7E-F73092A5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145BD3-B183-2D4E-98A1-3D875FA44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3B5B55-3231-C949-93CE-1BFDE5F88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3A7221B-4868-3B47-BE66-39E691AEB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1B5AB7-5592-3945-9B51-1E37108A7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B8A79C-6402-7A40-925B-F70A1D55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54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739E3-B83C-394B-840F-1852CBB3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5C9282-5609-D44D-995F-2C0F8AFEC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F4D01D3-639C-EA43-A281-76000A853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6C98CA-234C-6E45-9037-84745991F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2172270-869D-9644-9D72-B242ADF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681346A-0A29-AD4A-919A-74907318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E5AE8F1-6829-C547-8ED3-C29E2EDE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463821-F94B-7C4A-84E5-A42E76298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00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50846-ABEA-E945-B6A4-C098A068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9412BA2-BFB5-BB4E-ACDD-9E04F12B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12E284-3676-804F-8D06-AE79FEE0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50A8D0-18A7-2145-892F-430CEC18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882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97B5A87-2C03-C84B-9221-DFD8B26FB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820B648-07FD-0B4B-916D-501ADDF23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251D5C-4BF6-B44E-9FF6-29DB289E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4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E56F9-9541-CD44-B889-8C8B3C408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AB6F68-57EB-014C-B08D-E13EE8546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46B64D-F3EC-644B-AA2E-5BE36EAFB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39E02B-A0DD-DA49-A1DF-C167288FA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CFEABAF-9B6E-C64D-B7AC-68B7BEFF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5B00AD-B52B-864F-8981-95A444C4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074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B69AC-A1F6-7E4F-8AA0-6F9E0D794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4DBA042-0BE8-CD4B-961C-1E3DE3A43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84983A-DA8A-644D-BDA0-89CB30CCC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721A968-0FFB-A94A-8013-9D0CE430B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74EA39-3D96-2042-BF0F-9E2E91F43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0C46EFC-55F5-AE47-A476-2EDB5C18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8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4DDE0-D591-374B-832D-75ECE0FF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51B764A-B37A-AB46-A5E8-CE00F14F4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1047B9-67DF-C741-9898-64DFAF7A1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BB7634-7469-8F4A-B428-8C21455B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F84A58-54A5-FE41-B8D3-DAC6EB4E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30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BB87EE1-FB4F-804E-9653-25ED8A1F9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2A7FE48-5AD7-3244-8DA7-362459E0A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368820-F35F-C54A-9C8F-AAAB9D2D8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2A8215-C61B-BA4A-A697-06962C49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8494EE-EEAB-2A4F-BB7C-2E9F0789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4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4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3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9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0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3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4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33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3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3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0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4E972C0-42B9-5B44-820A-0EE40ABF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99B9DD-4744-8340-89F4-362FE84FA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F77F6A-472E-E94E-B944-A1383E895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B6AC96-D35B-D345-8717-7AA26068D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79C4C2-1CBA-5E40-B67C-58AC5E8F6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10AEC-E68E-F84E-990A-9E900963D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516" y="422910"/>
            <a:ext cx="5582699" cy="5193694"/>
          </a:xfrm>
        </p:spPr>
        <p:txBody>
          <a:bodyPr>
            <a:normAutofit/>
          </a:bodyPr>
          <a:lstStyle/>
          <a:p>
            <a:pPr algn="ctr"/>
            <a:r>
              <a:rPr lang="nl-BE" sz="3300" i="0" dirty="0">
                <a:latin typeface="Capriola" panose="02010603030502060004" pitchFamily="2" charset="77"/>
              </a:rPr>
              <a:t>Welkom bij de</a:t>
            </a:r>
            <a:br>
              <a:rPr lang="nl-BE" sz="3300" i="0" dirty="0">
                <a:latin typeface="Capriola" panose="02010603030502060004" pitchFamily="2" charset="77"/>
              </a:rPr>
            </a:br>
            <a:br>
              <a:rPr lang="nl-BE" sz="3300" i="0" dirty="0">
                <a:latin typeface="Capriola" panose="02010603030502060004" pitchFamily="2" charset="77"/>
              </a:rPr>
            </a:br>
            <a:r>
              <a:rPr lang="nl-BE" sz="3300" i="0" dirty="0">
                <a:latin typeface="Capriola" panose="02010603030502060004" pitchFamily="2" charset="77"/>
              </a:rPr>
              <a:t> VVNT inspiratie zoom</a:t>
            </a:r>
            <a:br>
              <a:rPr lang="nl-BE" sz="4400" i="0" dirty="0">
                <a:latin typeface="Capriola" panose="02010603030502060004" pitchFamily="2" charset="77"/>
              </a:rPr>
            </a:br>
            <a:br>
              <a:rPr lang="nl-BE" sz="4400" i="0" dirty="0">
                <a:latin typeface="Capriola" panose="02010603030502060004" pitchFamily="2" charset="77"/>
              </a:rPr>
            </a:br>
            <a:r>
              <a:rPr lang="nl-BE" sz="4400" i="0" dirty="0">
                <a:latin typeface="Capriola" panose="02010603030502060004" pitchFamily="2" charset="77"/>
              </a:rPr>
              <a:t>Levensboompaden</a:t>
            </a:r>
            <a:br>
              <a:rPr lang="nl-BE" sz="4400" i="0" dirty="0">
                <a:latin typeface="Capriola" panose="02010603030502060004" pitchFamily="2" charset="77"/>
              </a:rPr>
            </a:br>
            <a:br>
              <a:rPr lang="nl-BE" sz="4400" i="0" dirty="0">
                <a:latin typeface="Capriola" panose="02010603030502060004" pitchFamily="2" charset="77"/>
              </a:rPr>
            </a:br>
            <a:r>
              <a:rPr lang="nl-BE" sz="3100" i="0" dirty="0">
                <a:latin typeface="Capriola" panose="02010603030502060004" pitchFamily="2" charset="77"/>
              </a:rPr>
              <a:t>66 paden naar bewust zijn</a:t>
            </a:r>
            <a:br>
              <a:rPr lang="nl-BE" sz="3100" dirty="0">
                <a:latin typeface="Capriola" panose="02010603030502060004" pitchFamily="2" charset="77"/>
              </a:rPr>
            </a:br>
            <a:endParaRPr lang="nl-BE" sz="3100" i="0" dirty="0">
              <a:latin typeface="Capriola" panose="02010603030502060004" pitchFamily="2" charset="77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15F9B56-D57B-8148-9C7E-19BD6AAAC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0" r="940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6755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C7C4B-12AC-C940-A75E-1343A920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460" y="365125"/>
            <a:ext cx="9306339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i="0" kern="1200" dirty="0" err="1">
                <a:latin typeface="Capriola" panose="02010603030502060004" pitchFamily="2" charset="77"/>
              </a:rPr>
              <a:t>Middelen</a:t>
            </a:r>
            <a:endParaRPr lang="en-US" i="0" kern="1200" dirty="0">
              <a:latin typeface="Capriola" panose="02010603030502060004" pitchFamily="2" charset="77"/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88BC644-0DD1-E14E-ADD6-CE9B52F12509}"/>
              </a:ext>
            </a:extLst>
          </p:cNvPr>
          <p:cNvSpPr/>
          <p:nvPr/>
        </p:nvSpPr>
        <p:spPr>
          <a:xfrm>
            <a:off x="1023984" y="578630"/>
            <a:ext cx="897246" cy="897246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Rechthoek 5" descr="Medicijnen">
            <a:extLst>
              <a:ext uri="{FF2B5EF4-FFF2-40B4-BE49-F238E27FC236}">
                <a16:creationId xmlns:a16="http://schemas.microsoft.com/office/drawing/2014/main" id="{DE98C9C4-3E20-CB41-91FA-27BEDBEE3E91}"/>
              </a:ext>
            </a:extLst>
          </p:cNvPr>
          <p:cNvSpPr/>
          <p:nvPr/>
        </p:nvSpPr>
        <p:spPr>
          <a:xfrm>
            <a:off x="1217295" y="765054"/>
            <a:ext cx="520402" cy="520402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03AF06B-8DD1-3C49-BA4F-14F833AE1A97}"/>
              </a:ext>
            </a:extLst>
          </p:cNvPr>
          <p:cNvSpPr txBox="1"/>
          <p:nvPr/>
        </p:nvSpPr>
        <p:spPr>
          <a:xfrm>
            <a:off x="1921230" y="1475876"/>
            <a:ext cx="7551517" cy="5021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400" dirty="0">
                <a:latin typeface="Capriola" panose="02010603030502060004" pitchFamily="2" charset="77"/>
              </a:rPr>
              <a:t>Bij ieder pad is een bijpassend middel; hierin zitten verschillende remedies, hogere frequenties en homeopatische middelen. </a:t>
            </a:r>
          </a:p>
          <a:p>
            <a:pPr>
              <a:lnSpc>
                <a:spcPct val="150000"/>
              </a:lnSpc>
            </a:pPr>
            <a:endParaRPr lang="nl-BE" sz="2400" dirty="0">
              <a:latin typeface="Capriola" panose="02010603030502060004" pitchFamily="2" charset="77"/>
            </a:endParaRPr>
          </a:p>
          <a:p>
            <a:pPr>
              <a:lnSpc>
                <a:spcPct val="150000"/>
              </a:lnSpc>
            </a:pPr>
            <a:r>
              <a:rPr lang="nl-BE" sz="2400" dirty="0">
                <a:latin typeface="Capriola" panose="02010603030502060004" pitchFamily="2" charset="77"/>
              </a:rPr>
              <a:t>Belangrijk om fysiek in te nemen.</a:t>
            </a:r>
          </a:p>
          <a:p>
            <a:pPr>
              <a:lnSpc>
                <a:spcPct val="150000"/>
              </a:lnSpc>
            </a:pPr>
            <a:endParaRPr lang="nl-BE" sz="2400" dirty="0">
              <a:latin typeface="Capriola" panose="02010603030502060004" pitchFamily="2" charset="77"/>
            </a:endParaRPr>
          </a:p>
          <a:p>
            <a:pPr>
              <a:lnSpc>
                <a:spcPct val="150000"/>
              </a:lnSpc>
            </a:pPr>
            <a:r>
              <a:rPr lang="nl-BE" sz="2400" dirty="0">
                <a:latin typeface="Capriola" panose="02010603030502060004" pitchFamily="2" charset="77"/>
              </a:rPr>
              <a:t>Het middel verlengt de werking van het consult en zorgt voor diepe integratie en transformatie.</a:t>
            </a:r>
          </a:p>
          <a:p>
            <a:pPr>
              <a:lnSpc>
                <a:spcPct val="150000"/>
              </a:lnSpc>
            </a:pPr>
            <a:endParaRPr lang="nl-BE" sz="2400" dirty="0">
              <a:latin typeface="Capriola" panose="02010603030502060004" pitchFamily="2" charset="77"/>
            </a:endParaRPr>
          </a:p>
        </p:txBody>
      </p:sp>
      <p:pic>
        <p:nvPicPr>
          <p:cNvPr id="4" name="Afbeelding 3" descr="Afbeelding met tekst, vloer, hout, geopend&#10;&#10;Automatisch gegenereerde beschrijving">
            <a:extLst>
              <a:ext uri="{FF2B5EF4-FFF2-40B4-BE49-F238E27FC236}">
                <a16:creationId xmlns:a16="http://schemas.microsoft.com/office/drawing/2014/main" id="{238436AA-E5B4-6441-B443-C056F0DED1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53" t="30868" r="12381" b="32561"/>
          <a:stretch/>
        </p:blipFill>
        <p:spPr>
          <a:xfrm rot="5400000">
            <a:off x="8476230" y="2842964"/>
            <a:ext cx="4318224" cy="188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3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C7C4B-12AC-C940-A75E-1343A920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460" y="365125"/>
            <a:ext cx="9306339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i="0" kern="1200" dirty="0" err="1">
                <a:latin typeface="Capriola" panose="02010603030502060004" pitchFamily="2" charset="77"/>
              </a:rPr>
              <a:t>Leggingen</a:t>
            </a:r>
            <a:endParaRPr lang="en-US" i="0" kern="1200" dirty="0">
              <a:latin typeface="Capriola" panose="02010603030502060004" pitchFamily="2" charset="77"/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89F3F487-149B-3740-9167-C9E1C91BC743}"/>
              </a:ext>
            </a:extLst>
          </p:cNvPr>
          <p:cNvSpPr/>
          <p:nvPr/>
        </p:nvSpPr>
        <p:spPr>
          <a:xfrm>
            <a:off x="979460" y="565962"/>
            <a:ext cx="897246" cy="897246"/>
          </a:xfrm>
          <a:prstGeom prst="ellipse">
            <a:avLst/>
          </a:prstGeom>
          <a:solidFill>
            <a:srgbClr val="220385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8" name="Rechthoek 7" descr="Netwerk">
            <a:extLst>
              <a:ext uri="{FF2B5EF4-FFF2-40B4-BE49-F238E27FC236}">
                <a16:creationId xmlns:a16="http://schemas.microsoft.com/office/drawing/2014/main" id="{25ABCBA2-3633-F844-8068-056791FCFF91}"/>
              </a:ext>
            </a:extLst>
          </p:cNvPr>
          <p:cNvSpPr/>
          <p:nvPr/>
        </p:nvSpPr>
        <p:spPr>
          <a:xfrm>
            <a:off x="1167882" y="754384"/>
            <a:ext cx="520402" cy="52040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E1686CB-F08E-884E-A2DD-628283E865D8}"/>
              </a:ext>
            </a:extLst>
          </p:cNvPr>
          <p:cNvSpPr txBox="1"/>
          <p:nvPr/>
        </p:nvSpPr>
        <p:spPr>
          <a:xfrm>
            <a:off x="2047460" y="1471116"/>
            <a:ext cx="8855765" cy="5021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400" dirty="0">
                <a:latin typeface="Capriola" panose="02010603030502060004" pitchFamily="2" charset="77"/>
              </a:rPr>
              <a:t>In het boek staan 6 leggingen: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latin typeface="Capriola" panose="02010603030502060004" pitchFamily="2" charset="77"/>
              </a:rPr>
              <a:t>1 kaart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latin typeface="Capriola" panose="02010603030502060004" pitchFamily="2" charset="77"/>
              </a:rPr>
              <a:t>Verleden – Heden – Toekomst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latin typeface="Capriola" panose="02010603030502060004" pitchFamily="2" charset="77"/>
              </a:rPr>
              <a:t>Ruit (4 kaarten)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latin typeface="Capriola" panose="02010603030502060004" pitchFamily="2" charset="77"/>
              </a:rPr>
              <a:t>Relatielegging (5 kaarten)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latin typeface="Capriola" panose="02010603030502060004" pitchFamily="2" charset="77"/>
              </a:rPr>
              <a:t>Driehoekenlegging (6 kaarten)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latin typeface="Capriola" panose="02010603030502060004" pitchFamily="2" charset="77"/>
              </a:rPr>
              <a:t>Levensboomlegging (10 kaarten)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BE" sz="2400" dirty="0">
              <a:latin typeface="Capriola" panose="02010603030502060004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latin typeface="Capriola" panose="02010603030502060004" pitchFamily="2" charset="77"/>
              </a:rPr>
              <a:t>Iedereen doet een volledige legging tijdens de cursus</a:t>
            </a:r>
          </a:p>
        </p:txBody>
      </p:sp>
    </p:spTree>
    <p:extLst>
      <p:ext uri="{BB962C8B-B14F-4D97-AF65-F5344CB8AC3E}">
        <p14:creationId xmlns:p14="http://schemas.microsoft.com/office/powerpoint/2010/main" val="172850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C7C4B-12AC-C940-A75E-1343A920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460" y="365125"/>
            <a:ext cx="9306339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i="0" kern="1200" dirty="0">
                <a:latin typeface="Capriola" panose="02010603030502060004" pitchFamily="2" charset="77"/>
              </a:rPr>
              <a:t>Cursus 29 </a:t>
            </a:r>
            <a:r>
              <a:rPr lang="en-US" i="0" kern="1200" dirty="0" err="1">
                <a:latin typeface="Capriola" panose="02010603030502060004" pitchFamily="2" charset="77"/>
              </a:rPr>
              <a:t>oktober</a:t>
            </a:r>
            <a:r>
              <a:rPr lang="en-US" i="0" kern="1200" dirty="0">
                <a:latin typeface="Capriola" panose="02010603030502060004" pitchFamily="2" charset="77"/>
              </a:rPr>
              <a:t> </a:t>
            </a:r>
            <a:r>
              <a:rPr lang="en-US" i="0" kern="1200" dirty="0" err="1">
                <a:latin typeface="Capriola" panose="02010603030502060004" pitchFamily="2" charset="77"/>
              </a:rPr>
              <a:t>Beusichem</a:t>
            </a:r>
            <a:endParaRPr lang="en-US" i="0" kern="1200" dirty="0">
              <a:latin typeface="Capriola" panose="02010603030502060004" pitchFamily="2" charset="77"/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DDC86BDE-E2C0-A64F-AFC7-A6BD3553AB5E}"/>
              </a:ext>
            </a:extLst>
          </p:cNvPr>
          <p:cNvSpPr/>
          <p:nvPr/>
        </p:nvSpPr>
        <p:spPr>
          <a:xfrm>
            <a:off x="917106" y="518254"/>
            <a:ext cx="897246" cy="89724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Rechthoek 5" descr="Checkmark">
            <a:extLst>
              <a:ext uri="{FF2B5EF4-FFF2-40B4-BE49-F238E27FC236}">
                <a16:creationId xmlns:a16="http://schemas.microsoft.com/office/drawing/2014/main" id="{B53C8473-AC7B-0F4B-807B-C03261B00405}"/>
              </a:ext>
            </a:extLst>
          </p:cNvPr>
          <p:cNvSpPr/>
          <p:nvPr/>
        </p:nvSpPr>
        <p:spPr>
          <a:xfrm>
            <a:off x="1138100" y="706676"/>
            <a:ext cx="520402" cy="52040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991453B-87C4-124D-B7F0-403B3AC0A53A}"/>
              </a:ext>
            </a:extLst>
          </p:cNvPr>
          <p:cNvSpPr txBox="1"/>
          <p:nvPr/>
        </p:nvSpPr>
        <p:spPr>
          <a:xfrm>
            <a:off x="2047460" y="2029728"/>
            <a:ext cx="88557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Capriola" panose="02010603030502060004" pitchFamily="2" charset="77"/>
              </a:rPr>
              <a:t>Inclusief: Kaartenset, Werkboek, Testdoos, Certificaat</a:t>
            </a:r>
          </a:p>
          <a:p>
            <a:endParaRPr lang="nl-BE" sz="2400" dirty="0">
              <a:latin typeface="Capriola" panose="02010603030502060004" pitchFamily="2" charset="77"/>
            </a:endParaRPr>
          </a:p>
          <a:p>
            <a:r>
              <a:rPr lang="nl-BE" sz="2400" dirty="0">
                <a:latin typeface="Capriola" panose="02010603030502060004" pitchFamily="2" charset="77"/>
              </a:rPr>
              <a:t>Geaccrediteerd bij KTNO – bijscholingspunten</a:t>
            </a:r>
          </a:p>
          <a:p>
            <a:endParaRPr lang="nl-BE" sz="2400" dirty="0">
              <a:latin typeface="Capriola" panose="02010603030502060004" pitchFamily="2" charset="77"/>
            </a:endParaRPr>
          </a:p>
          <a:p>
            <a:r>
              <a:rPr lang="nl-BE" sz="2400" dirty="0">
                <a:latin typeface="Capriola" panose="02010603030502060004" pitchFamily="2" charset="77"/>
              </a:rPr>
              <a:t>Belangrijkste: </a:t>
            </a:r>
          </a:p>
          <a:p>
            <a:r>
              <a:rPr lang="nl-BE" sz="2400" dirty="0">
                <a:latin typeface="Capriola" panose="02010603030502060004" pitchFamily="2" charset="77"/>
              </a:rPr>
              <a:t>mooie aanvulling op jouw manier van werken</a:t>
            </a:r>
          </a:p>
          <a:p>
            <a:endParaRPr lang="nl-BE" sz="2400" dirty="0">
              <a:latin typeface="Capriola" panose="02010603030502060004" pitchFamily="2" charset="77"/>
            </a:endParaRPr>
          </a:p>
          <a:p>
            <a:r>
              <a:rPr lang="nl-BE" sz="2400" dirty="0">
                <a:latin typeface="Capriola" panose="02010603030502060004" pitchFamily="2" charset="77"/>
              </a:rPr>
              <a:t>1 dag 10 – 16 uur €247</a:t>
            </a:r>
          </a:p>
          <a:p>
            <a:endParaRPr lang="nl-BE" sz="2400" dirty="0">
              <a:latin typeface="Capriola" panose="02010603030502060004" pitchFamily="2" charset="77"/>
            </a:endParaRPr>
          </a:p>
          <a:p>
            <a:endParaRPr lang="nl-BE" dirty="0">
              <a:latin typeface="Capriola" panose="0201060303050206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8813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C7C4B-12AC-C940-A75E-1343A920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460" y="365125"/>
            <a:ext cx="9306339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i="0" kern="1200" dirty="0" err="1">
                <a:latin typeface="Capriola" panose="02010603030502060004" pitchFamily="2" charset="77"/>
              </a:rPr>
              <a:t>Visualisaties</a:t>
            </a:r>
            <a:endParaRPr lang="en-US" i="0" kern="1200" dirty="0">
              <a:latin typeface="Capriola" panose="02010603030502060004" pitchFamily="2" charset="77"/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48AA17A5-D821-6C46-BABD-2EF5B5C773A6}"/>
              </a:ext>
            </a:extLst>
          </p:cNvPr>
          <p:cNvSpPr/>
          <p:nvPr/>
        </p:nvSpPr>
        <p:spPr>
          <a:xfrm>
            <a:off x="950630" y="546370"/>
            <a:ext cx="897246" cy="89724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8" name="Rechthoek 7" descr="Denkwolkje">
            <a:extLst>
              <a:ext uri="{FF2B5EF4-FFF2-40B4-BE49-F238E27FC236}">
                <a16:creationId xmlns:a16="http://schemas.microsoft.com/office/drawing/2014/main" id="{C214D899-FA76-494E-8CD1-81BC36280710}"/>
              </a:ext>
            </a:extLst>
          </p:cNvPr>
          <p:cNvSpPr/>
          <p:nvPr/>
        </p:nvSpPr>
        <p:spPr>
          <a:xfrm>
            <a:off x="1143867" y="780367"/>
            <a:ext cx="520402" cy="52040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538F0DE-C455-4E49-B509-B422BD62C30E}"/>
              </a:ext>
            </a:extLst>
          </p:cNvPr>
          <p:cNvSpPr txBox="1"/>
          <p:nvPr/>
        </p:nvSpPr>
        <p:spPr>
          <a:xfrm>
            <a:off x="2138900" y="1833785"/>
            <a:ext cx="88557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400" dirty="0">
                <a:latin typeface="Capriola" panose="02010603030502060004" pitchFamily="2" charset="77"/>
              </a:rPr>
              <a:t>Bij iedere kaart hoort een visualisatie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latin typeface="Capriola" panose="02010603030502060004" pitchFamily="2" charset="77"/>
              </a:rPr>
              <a:t>In het werkboek stap voor stap beschreven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latin typeface="Capriola" panose="02010603030502060004" pitchFamily="2" charset="77"/>
              </a:rPr>
              <a:t>Helpt om op een zachte manier in beweging te komen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latin typeface="Capriola" panose="02010603030502060004" pitchFamily="2" charset="77"/>
              </a:rPr>
              <a:t>Je brengt je klant in de alpha staat en begeleid de ander bij de visualisatie</a:t>
            </a:r>
          </a:p>
          <a:p>
            <a:pPr>
              <a:lnSpc>
                <a:spcPct val="150000"/>
              </a:lnSpc>
            </a:pPr>
            <a:endParaRPr lang="nl-BE" sz="2400" dirty="0">
              <a:latin typeface="Capriola" panose="02010603030502060004" pitchFamily="2" charset="77"/>
            </a:endParaRPr>
          </a:p>
          <a:p>
            <a:pPr>
              <a:lnSpc>
                <a:spcPct val="150000"/>
              </a:lnSpc>
            </a:pPr>
            <a:r>
              <a:rPr lang="nl-BE" sz="2400" dirty="0">
                <a:latin typeface="Capriola" panose="02010603030502060004" pitchFamily="2" charset="77"/>
              </a:rPr>
              <a:t>We doen nu samen een van de visualisaties zodat je het zelf kunt ervaren </a:t>
            </a:r>
          </a:p>
          <a:p>
            <a:endParaRPr lang="nl-BE" dirty="0">
              <a:latin typeface="Capriola" panose="0201060303050206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30671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ACD3F-0633-FE4C-B000-6B9DA79C1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priola" panose="02010603030502060004" pitchFamily="2" charset="77"/>
              </a:rPr>
              <a:t>Werk in groepjes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4B2838-361D-F345-B29A-11B399169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47709" cy="4013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>
              <a:latin typeface="Capriola" panose="02010603030502060004" pitchFamily="2" charset="77"/>
            </a:endParaRPr>
          </a:p>
          <a:p>
            <a:r>
              <a:rPr lang="nl-NL" sz="2600" dirty="0">
                <a:latin typeface="Capriola" panose="02010603030502060004" pitchFamily="2" charset="77"/>
              </a:rPr>
              <a:t>Bespreek hoe de visualisatie was</a:t>
            </a:r>
          </a:p>
          <a:p>
            <a:endParaRPr lang="nl-NL" sz="2600" dirty="0">
              <a:latin typeface="Capriola" panose="02010603030502060004" pitchFamily="2" charset="77"/>
            </a:endParaRPr>
          </a:p>
          <a:p>
            <a:endParaRPr lang="nl-NL" sz="2600" dirty="0">
              <a:latin typeface="Capriola" panose="02010603030502060004" pitchFamily="2" charset="77"/>
            </a:endParaRPr>
          </a:p>
          <a:p>
            <a:r>
              <a:rPr lang="nl-NL" sz="2600" dirty="0">
                <a:latin typeface="Capriola" panose="02010603030502060004" pitchFamily="2" charset="77"/>
              </a:rPr>
              <a:t>Trek een kaart</a:t>
            </a:r>
          </a:p>
          <a:p>
            <a:pPr marL="0" indent="0">
              <a:buNone/>
            </a:pPr>
            <a:endParaRPr lang="nl-NL" sz="2600" dirty="0">
              <a:latin typeface="Capriola" panose="02010603030502060004" pitchFamily="2" charset="77"/>
            </a:endParaRPr>
          </a:p>
          <a:p>
            <a:pPr marL="0" indent="0">
              <a:buNone/>
            </a:pPr>
            <a:r>
              <a:rPr lang="nl-NL" sz="2400" dirty="0" err="1">
                <a:latin typeface="Capriola" panose="02010603030502060004" pitchFamily="2" charset="77"/>
              </a:rPr>
              <a:t>www.levensboompaden.nl</a:t>
            </a:r>
            <a:r>
              <a:rPr lang="nl-NL" sz="2400" dirty="0">
                <a:latin typeface="Capriola" panose="02010603030502060004" pitchFamily="2" charset="77"/>
              </a:rPr>
              <a:t>/de-kaarten</a:t>
            </a:r>
          </a:p>
          <a:p>
            <a:pPr marL="0" indent="0">
              <a:buNone/>
            </a:pPr>
            <a:endParaRPr lang="nl-NL" sz="2400" dirty="0">
              <a:latin typeface="Capriola" panose="02010603030502060004" pitchFamily="2" charset="77"/>
            </a:endParaRPr>
          </a:p>
          <a:p>
            <a:pPr marL="0" indent="0">
              <a:buNone/>
            </a:pPr>
            <a:endParaRPr lang="nl-NL" dirty="0">
              <a:latin typeface="Capriola" panose="02010603030502060004" pitchFamily="2" charset="77"/>
            </a:endParaRPr>
          </a:p>
          <a:p>
            <a:pPr marL="0" indent="0">
              <a:buNone/>
            </a:pPr>
            <a:endParaRPr lang="nl-NL" dirty="0">
              <a:latin typeface="Capriola" panose="02010603030502060004" pitchFamily="2" charset="77"/>
            </a:endParaRPr>
          </a:p>
          <a:p>
            <a:pPr marL="0" indent="0">
              <a:buNone/>
            </a:pPr>
            <a:endParaRPr lang="nl-NL" dirty="0">
              <a:latin typeface="Capriola" panose="02010603030502060004" pitchFamily="2" charset="77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B184392-E48D-954B-B24A-ED95BA3E6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600" y="1690688"/>
            <a:ext cx="2870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95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ACD3F-0633-FE4C-B000-6B9DA79C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11241" cy="1325563"/>
          </a:xfrm>
        </p:spPr>
        <p:txBody>
          <a:bodyPr/>
          <a:lstStyle/>
          <a:p>
            <a:r>
              <a:rPr lang="nl-NL" dirty="0">
                <a:latin typeface="Capriola" panose="02010603030502060004" pitchFamily="2" charset="77"/>
              </a:rPr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4B2838-361D-F345-B29A-11B399169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47709" cy="4351338"/>
          </a:xfrm>
        </p:spPr>
        <p:txBody>
          <a:bodyPr/>
          <a:lstStyle/>
          <a:p>
            <a:pPr marL="0" indent="0">
              <a:buNone/>
            </a:pPr>
            <a:endParaRPr lang="nl-NL" dirty="0">
              <a:latin typeface="Capriola" panose="02010603030502060004" pitchFamily="2" charset="77"/>
            </a:endParaRPr>
          </a:p>
          <a:p>
            <a:pPr marL="0" indent="0">
              <a:buNone/>
            </a:pPr>
            <a:endParaRPr lang="nl-NL" dirty="0">
              <a:latin typeface="Capriola" panose="02010603030502060004" pitchFamily="2" charset="77"/>
            </a:endParaRPr>
          </a:p>
          <a:p>
            <a:pPr marL="0" indent="0">
              <a:buNone/>
            </a:pPr>
            <a:endParaRPr lang="nl-NL" dirty="0">
              <a:latin typeface="Capriola" panose="02010603030502060004" pitchFamily="2" charset="77"/>
            </a:endParaRPr>
          </a:p>
        </p:txBody>
      </p:sp>
      <p:pic>
        <p:nvPicPr>
          <p:cNvPr id="5" name="Picture 4" descr="Vraagteken op een groene pastelkleurige achtergrond">
            <a:extLst>
              <a:ext uri="{FF2B5EF4-FFF2-40B4-BE49-F238E27FC236}">
                <a16:creationId xmlns:a16="http://schemas.microsoft.com/office/drawing/2014/main" id="{7F750895-3447-814C-9E84-2D2DABE931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48" t="8191" r="10637" b="9930"/>
          <a:stretch/>
        </p:blipFill>
        <p:spPr>
          <a:xfrm>
            <a:off x="4325884" y="1825625"/>
            <a:ext cx="2466801" cy="381435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0295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C7C4B-12AC-C940-A75E-1343A920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i="0" kern="1200" dirty="0">
                <a:latin typeface="Capriola" panose="02010603030502060004" pitchFamily="2" charset="77"/>
              </a:rPr>
              <a:t>Wat </a:t>
            </a:r>
            <a:r>
              <a:rPr lang="en-US" i="0" kern="1200" dirty="0" err="1">
                <a:latin typeface="Capriola" panose="02010603030502060004" pitchFamily="2" charset="77"/>
              </a:rPr>
              <a:t>weten</a:t>
            </a:r>
            <a:r>
              <a:rPr lang="en-US" i="0" kern="1200" dirty="0">
                <a:latin typeface="Capriola" panose="02010603030502060004" pitchFamily="2" charset="77"/>
              </a:rPr>
              <a:t> </a:t>
            </a:r>
            <a:r>
              <a:rPr lang="en-US" i="0" kern="1200" dirty="0" err="1">
                <a:latin typeface="Capriola" panose="02010603030502060004" pitchFamily="2" charset="77"/>
              </a:rPr>
              <a:t>jullie</a:t>
            </a:r>
            <a:r>
              <a:rPr lang="en-US" i="0" kern="1200" dirty="0">
                <a:latin typeface="Capriola" panose="02010603030502060004" pitchFamily="2" charset="77"/>
              </a:rPr>
              <a:t> al?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97135362-92FD-0C46-9B65-2EF3678190DB}"/>
              </a:ext>
            </a:extLst>
          </p:cNvPr>
          <p:cNvSpPr txBox="1"/>
          <p:nvPr/>
        </p:nvSpPr>
        <p:spPr>
          <a:xfrm>
            <a:off x="899602" y="2644170"/>
            <a:ext cx="8855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Capriola" panose="02010603030502060004" pitchFamily="2" charset="77"/>
              </a:rPr>
              <a:t>Wie van jullie werkt al met kaarten?</a:t>
            </a:r>
          </a:p>
          <a:p>
            <a:endParaRPr lang="nl-BE" sz="2400" dirty="0">
              <a:latin typeface="Capriola" panose="02010603030502060004" pitchFamily="2" charset="77"/>
            </a:endParaRPr>
          </a:p>
          <a:p>
            <a:endParaRPr lang="nl-BE" sz="2400" dirty="0">
              <a:latin typeface="Capriola" panose="02010603030502060004" pitchFamily="2" charset="77"/>
            </a:endParaRPr>
          </a:p>
          <a:p>
            <a:r>
              <a:rPr lang="nl-BE" sz="2400" dirty="0">
                <a:latin typeface="Capriola" panose="02010603030502060004" pitchFamily="2" charset="77"/>
              </a:rPr>
              <a:t>En weet iemand al iets van Kabbala?</a:t>
            </a:r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58CFC0F5-F979-EF47-BEBD-29240AC6C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103" y="1504851"/>
            <a:ext cx="3300642" cy="43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0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C7C4B-12AC-C940-A75E-1343A920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460" y="365125"/>
            <a:ext cx="9306339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i="0" kern="1200" dirty="0">
                <a:latin typeface="Capriola" panose="02010603030502060004" pitchFamily="2" charset="77"/>
              </a:rPr>
              <a:t>Wie ben </a:t>
            </a:r>
            <a:r>
              <a:rPr lang="en-US" i="0" kern="1200" dirty="0" err="1">
                <a:latin typeface="Capriola" panose="02010603030502060004" pitchFamily="2" charset="77"/>
              </a:rPr>
              <a:t>ik</a:t>
            </a:r>
            <a:r>
              <a:rPr lang="en-US" i="0" kern="1200" dirty="0">
                <a:latin typeface="Capriola" panose="02010603030502060004" pitchFamily="2" charset="77"/>
              </a:rPr>
              <a:t>?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9C8DA16-8E96-9742-8335-1DC30227CCFE}"/>
              </a:ext>
            </a:extLst>
          </p:cNvPr>
          <p:cNvSpPr/>
          <p:nvPr/>
        </p:nvSpPr>
        <p:spPr>
          <a:xfrm>
            <a:off x="838200" y="579283"/>
            <a:ext cx="897246" cy="897246"/>
          </a:xfrm>
          <a:prstGeom prst="ellipse">
            <a:avLst/>
          </a:prstGeom>
          <a:solidFill>
            <a:srgbClr val="FFB2F4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Rechthoek 5" descr="Vrouw">
            <a:extLst>
              <a:ext uri="{FF2B5EF4-FFF2-40B4-BE49-F238E27FC236}">
                <a16:creationId xmlns:a16="http://schemas.microsoft.com/office/drawing/2014/main" id="{EC8AF3AF-6664-1C42-9874-B597ED3FC677}"/>
              </a:ext>
            </a:extLst>
          </p:cNvPr>
          <p:cNvSpPr/>
          <p:nvPr/>
        </p:nvSpPr>
        <p:spPr>
          <a:xfrm>
            <a:off x="1026621" y="767705"/>
            <a:ext cx="520402" cy="52040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23B77B9-0C1D-B642-9623-40A619F824AE}"/>
              </a:ext>
            </a:extLst>
          </p:cNvPr>
          <p:cNvSpPr txBox="1"/>
          <p:nvPr/>
        </p:nvSpPr>
        <p:spPr>
          <a:xfrm>
            <a:off x="2047460" y="1333042"/>
            <a:ext cx="9306339" cy="5160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BE" sz="2400" dirty="0">
                <a:latin typeface="Capriola" panose="02010603030502060004" pitchFamily="2" charset="77"/>
              </a:rPr>
              <a:t>Ik stel me graag kort aan je voor: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nl-BE" sz="2400" dirty="0">
                <a:latin typeface="Capriola" panose="02010603030502060004" pitchFamily="2" charset="77"/>
              </a:rPr>
              <a:t>Moeder therapeut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nl-BE" sz="2400" dirty="0">
                <a:latin typeface="Capriola" panose="02010603030502060004" pitchFamily="2" charset="77"/>
              </a:rPr>
              <a:t>HTS confectie-industrie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nl-BE" sz="2400" dirty="0">
                <a:latin typeface="Capriola" panose="02010603030502060004" pitchFamily="2" charset="77"/>
              </a:rPr>
              <a:t>Gewoond en gewerkt in Duitsland en Zwitserland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nl-BE" sz="2400" dirty="0">
                <a:latin typeface="Capriola" panose="02010603030502060004" pitchFamily="2" charset="77"/>
              </a:rPr>
              <a:t>Weer in Nederland mezelf omgeschoold: massage, Oosterse filosofie, Roy Martina (NEI, Integra), OSISO, Aura reading en healing, Theta Healing</a:t>
            </a:r>
          </a:p>
        </p:txBody>
      </p:sp>
    </p:spTree>
    <p:extLst>
      <p:ext uri="{BB962C8B-B14F-4D97-AF65-F5344CB8AC3E}">
        <p14:creationId xmlns:p14="http://schemas.microsoft.com/office/powerpoint/2010/main" val="361377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C7C4B-12AC-C940-A75E-1343A920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460" y="365125"/>
            <a:ext cx="9306339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i="0" kern="1200" dirty="0" err="1">
                <a:latin typeface="Capriola" panose="02010603030502060004" pitchFamily="2" charset="77"/>
              </a:rPr>
              <a:t>Ontstaan</a:t>
            </a:r>
            <a:r>
              <a:rPr lang="en-US" i="0" kern="1200" dirty="0">
                <a:latin typeface="Capriola" panose="02010603030502060004" pitchFamily="2" charset="77"/>
              </a:rPr>
              <a:t> </a:t>
            </a:r>
            <a:r>
              <a:rPr lang="en-US" i="0" kern="1200" dirty="0" err="1">
                <a:latin typeface="Capriola" panose="02010603030502060004" pitchFamily="2" charset="77"/>
              </a:rPr>
              <a:t>Levensboompaden</a:t>
            </a:r>
            <a:endParaRPr lang="en-US" i="0" kern="1200" dirty="0">
              <a:latin typeface="Capriola" panose="02010603030502060004" pitchFamily="2" charset="77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DEFFA5F2-2422-F349-8571-6F268A05C853}"/>
              </a:ext>
            </a:extLst>
          </p:cNvPr>
          <p:cNvSpPr/>
          <p:nvPr/>
        </p:nvSpPr>
        <p:spPr>
          <a:xfrm>
            <a:off x="838201" y="579283"/>
            <a:ext cx="897246" cy="897246"/>
          </a:xfrm>
          <a:prstGeom prst="ellipse">
            <a:avLst/>
          </a:prstGeom>
          <a:solidFill>
            <a:srgbClr val="8989FF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23B77B9-0C1D-B642-9623-40A619F824AE}"/>
              </a:ext>
            </a:extLst>
          </p:cNvPr>
          <p:cNvSpPr txBox="1"/>
          <p:nvPr/>
        </p:nvSpPr>
        <p:spPr>
          <a:xfrm>
            <a:off x="2047460" y="1690688"/>
            <a:ext cx="8855765" cy="442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nl-BE" sz="2400" dirty="0">
                <a:latin typeface="Capriola" panose="02010603030502060004" pitchFamily="2" charset="77"/>
              </a:rPr>
              <a:t>Kabbala opleiding in Antwerpen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nl-BE" sz="2400" dirty="0">
                <a:latin typeface="Capriola" panose="02010603030502060004" pitchFamily="2" charset="77"/>
              </a:rPr>
              <a:t>Klant testen spiritueel, daarna meerdere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nl-BE" sz="2400" dirty="0">
                <a:latin typeface="Capriola" panose="02010603030502060004" pitchFamily="2" charset="77"/>
              </a:rPr>
              <a:t>Voor mezelf uitgewerkt in de praktijk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nl-BE" sz="2400" dirty="0">
                <a:latin typeface="Capriola" panose="02010603030502060004" pitchFamily="2" charset="77"/>
              </a:rPr>
              <a:t>Kaarten: getekend, was, kunstenaar, macro fotografie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nl-BE" sz="2400" dirty="0">
                <a:latin typeface="Capriola" panose="02010603030502060004" pitchFamily="2" charset="77"/>
              </a:rPr>
              <a:t>Schrijfweek Geert Kimpen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nl-BE" sz="2400" dirty="0">
                <a:latin typeface="Capriola" panose="02010603030502060004" pitchFamily="2" charset="77"/>
              </a:rPr>
              <a:t>Middelen samengesteld bij Balance Pharma</a:t>
            </a:r>
          </a:p>
        </p:txBody>
      </p:sp>
      <p:pic>
        <p:nvPicPr>
          <p:cNvPr id="14" name="Graphic 13" descr="Boeken silhouet">
            <a:extLst>
              <a:ext uri="{FF2B5EF4-FFF2-40B4-BE49-F238E27FC236}">
                <a16:creationId xmlns:a16="http://schemas.microsoft.com/office/drawing/2014/main" id="{F101CB9D-10FA-294B-853B-130BAA649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109" y="710124"/>
            <a:ext cx="635563" cy="6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6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C7C4B-12AC-C940-A75E-1343A920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788" y="365125"/>
            <a:ext cx="10714383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i="0" kern="1200" dirty="0">
                <a:latin typeface="Capriola" panose="02010603030502060004" pitchFamily="2" charset="77"/>
              </a:rPr>
              <a:t>Hoe </a:t>
            </a:r>
            <a:r>
              <a:rPr lang="en-US" i="0" kern="1200" dirty="0" err="1">
                <a:latin typeface="Capriola" panose="02010603030502060004" pitchFamily="2" charset="77"/>
              </a:rPr>
              <a:t>gebruik</a:t>
            </a:r>
            <a:r>
              <a:rPr lang="en-US" i="0" kern="1200" dirty="0">
                <a:latin typeface="Capriola" panose="02010603030502060004" pitchFamily="2" charset="77"/>
              </a:rPr>
              <a:t> je de </a:t>
            </a:r>
            <a:r>
              <a:rPr lang="en-US" i="0" kern="1200" dirty="0" err="1">
                <a:latin typeface="Capriola" panose="02010603030502060004" pitchFamily="2" charset="77"/>
              </a:rPr>
              <a:t>Levensboompaden</a:t>
            </a:r>
            <a:endParaRPr lang="en-US" i="0" kern="1200" dirty="0">
              <a:latin typeface="Capriola" panose="02010603030502060004" pitchFamily="2" charset="77"/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9C8DA16-8E96-9742-8335-1DC30227CCFE}"/>
              </a:ext>
            </a:extLst>
          </p:cNvPr>
          <p:cNvSpPr/>
          <p:nvPr/>
        </p:nvSpPr>
        <p:spPr>
          <a:xfrm>
            <a:off x="361542" y="579283"/>
            <a:ext cx="897246" cy="897246"/>
          </a:xfrm>
          <a:prstGeom prst="ellipse">
            <a:avLst/>
          </a:prstGeom>
          <a:solidFill>
            <a:srgbClr val="273CFF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3" name="Rechthoek 32" descr="Gereedschap">
            <a:extLst>
              <a:ext uri="{FF2B5EF4-FFF2-40B4-BE49-F238E27FC236}">
                <a16:creationId xmlns:a16="http://schemas.microsoft.com/office/drawing/2014/main" id="{9BE6F94D-23ED-CC4C-9ABF-1F7542704F98}"/>
              </a:ext>
            </a:extLst>
          </p:cNvPr>
          <p:cNvSpPr/>
          <p:nvPr/>
        </p:nvSpPr>
        <p:spPr>
          <a:xfrm>
            <a:off x="549964" y="803006"/>
            <a:ext cx="520402" cy="52040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B5AF6F8-8376-BD48-9C52-0E322D6AA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179" y="1690687"/>
            <a:ext cx="10515600" cy="503668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dirty="0">
                <a:latin typeface="Capriola" panose="02010603030502060004" pitchFamily="2" charset="77"/>
              </a:rPr>
              <a:t> </a:t>
            </a:r>
            <a:r>
              <a:rPr lang="nl-NL" sz="2400" dirty="0">
                <a:latin typeface="Capriola" panose="02010603030502060004" pitchFamily="2" charset="77"/>
              </a:rPr>
              <a:t>Klant kaart laten trekken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400" dirty="0">
                <a:latin typeface="Capriola" panose="02010603030502060004" pitchFamily="2" charset="77"/>
              </a:rPr>
              <a:t> Test welk pad geblokkeerd is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400" dirty="0">
                <a:latin typeface="Capriola" panose="02010603030502060004" pitchFamily="2" charset="77"/>
              </a:rPr>
              <a:t> Test welk middel nodig is tijdens je consult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400" dirty="0">
                <a:latin typeface="Capriola" panose="02010603030502060004" pitchFamily="2" charset="77"/>
              </a:rPr>
              <a:t> Bespreek de tekst uit het boek (bewustwording)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400" dirty="0">
                <a:latin typeface="Capriola" panose="02010603030502060004" pitchFamily="2" charset="77"/>
              </a:rPr>
              <a:t> Doe de visualisatie oefening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2400" dirty="0">
                <a:latin typeface="Capriola" panose="02010603030502060004" pitchFamily="2" charset="77"/>
              </a:rPr>
              <a:t> Combinatie van alles met jouw eigen systeem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2400" dirty="0">
                <a:latin typeface="Capriola" panose="02010603030502060004" pitchFamily="2" charset="77"/>
              </a:rPr>
              <a:t>En jij maakt de keuze wat bij jou past.</a:t>
            </a:r>
          </a:p>
          <a:p>
            <a:pPr>
              <a:buFont typeface="Wingdings" pitchFamily="2" charset="2"/>
              <a:buChar char="q"/>
            </a:pPr>
            <a:endParaRPr lang="nl-NL" dirty="0">
              <a:latin typeface="Capriola" panose="02010603030502060004" pitchFamily="2" charset="77"/>
            </a:endParaRPr>
          </a:p>
          <a:p>
            <a:pPr marL="0" indent="0">
              <a:buNone/>
            </a:pPr>
            <a:endParaRPr lang="nl-NL" dirty="0">
              <a:latin typeface="Capriola" panose="02010603030502060004" pitchFamily="2" charset="77"/>
            </a:endParaRPr>
          </a:p>
          <a:p>
            <a:pPr marL="0" indent="0">
              <a:buNone/>
            </a:pPr>
            <a:endParaRPr lang="nl-NL" dirty="0">
              <a:latin typeface="Capriola" panose="0201060303050206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1178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C7C4B-12AC-C940-A75E-1343A920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460" y="365125"/>
            <a:ext cx="9306339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i="0" kern="1200" dirty="0" err="1">
                <a:latin typeface="Capriola" panose="02010603030502060004" pitchFamily="2" charset="77"/>
              </a:rPr>
              <a:t>Theorie</a:t>
            </a:r>
            <a:r>
              <a:rPr lang="en-US" i="0" kern="1200" dirty="0">
                <a:latin typeface="Capriola" panose="02010603030502060004" pitchFamily="2" charset="77"/>
              </a:rPr>
              <a:t> achter de </a:t>
            </a:r>
            <a:r>
              <a:rPr lang="en-US" dirty="0" err="1">
                <a:latin typeface="Capriola" panose="02010603030502060004" pitchFamily="2" charset="77"/>
              </a:rPr>
              <a:t>L</a:t>
            </a:r>
            <a:r>
              <a:rPr lang="en-US" i="0" kern="1200" dirty="0" err="1">
                <a:latin typeface="Capriola" panose="02010603030502060004" pitchFamily="2" charset="77"/>
              </a:rPr>
              <a:t>evensboom</a:t>
            </a:r>
            <a:endParaRPr lang="en-US" i="0" kern="1200" dirty="0">
              <a:latin typeface="Capriola" panose="02010603030502060004" pitchFamily="2" charset="77"/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BD3CB00D-5E64-814A-9102-59D854C90787}"/>
              </a:ext>
            </a:extLst>
          </p:cNvPr>
          <p:cNvSpPr/>
          <p:nvPr/>
        </p:nvSpPr>
        <p:spPr>
          <a:xfrm>
            <a:off x="1049710" y="514280"/>
            <a:ext cx="897246" cy="897246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8" name="Rechthoek 7" descr="Head with Gears">
            <a:extLst>
              <a:ext uri="{FF2B5EF4-FFF2-40B4-BE49-F238E27FC236}">
                <a16:creationId xmlns:a16="http://schemas.microsoft.com/office/drawing/2014/main" id="{FEE9A2C5-BA00-F742-BF5E-6BD8DAB94918}"/>
              </a:ext>
            </a:extLst>
          </p:cNvPr>
          <p:cNvSpPr/>
          <p:nvPr/>
        </p:nvSpPr>
        <p:spPr>
          <a:xfrm>
            <a:off x="1238132" y="702702"/>
            <a:ext cx="520402" cy="52040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C33276D-2CFF-EF4C-B85D-8CB959D435A8}"/>
              </a:ext>
            </a:extLst>
          </p:cNvPr>
          <p:cNvSpPr txBox="1"/>
          <p:nvPr/>
        </p:nvSpPr>
        <p:spPr>
          <a:xfrm>
            <a:off x="2126974" y="1869565"/>
            <a:ext cx="8855765" cy="7386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nl-BE" sz="2400" dirty="0">
                <a:latin typeface="Capriola" panose="02010603030502060004" pitchFamily="2" charset="77"/>
              </a:rPr>
              <a:t>In de cursus op 29 oktober vertel ik je alles over:</a:t>
            </a:r>
          </a:p>
          <a:p>
            <a:endParaRPr lang="nl-BE" dirty="0">
              <a:latin typeface="Capriola" panose="02010603030502060004" pitchFamily="2" charset="77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FE79032-873E-F240-8425-0C94703D011C}"/>
              </a:ext>
            </a:extLst>
          </p:cNvPr>
          <p:cNvSpPr txBox="1"/>
          <p:nvPr/>
        </p:nvSpPr>
        <p:spPr>
          <a:xfrm>
            <a:off x="2126973" y="2541612"/>
            <a:ext cx="8375563" cy="507081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nl-BE" sz="2400" dirty="0">
                <a:latin typeface="Capriola" panose="02010603030502060004" pitchFamily="2" charset="77"/>
              </a:rPr>
              <a:t>Kosmogonie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nl-BE" sz="2400" dirty="0">
                <a:latin typeface="Capriola" panose="02010603030502060004" pitchFamily="2" charset="77"/>
              </a:rPr>
              <a:t>Ein sof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nl-BE" sz="2400" dirty="0">
              <a:latin typeface="Capriola" panose="02010603030502060004" pitchFamily="2" charset="7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nl-BE" sz="2400" dirty="0">
                <a:latin typeface="Capriola" panose="02010603030502060004" pitchFamily="2" charset="77"/>
              </a:rPr>
              <a:t>Vaten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nl-BE" sz="2400" dirty="0">
                <a:latin typeface="Capriola" panose="02010603030502060004" pitchFamily="2" charset="77"/>
              </a:rPr>
              <a:t>Zuilen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nl-BE" sz="2400" dirty="0">
                <a:latin typeface="Capriola" panose="02010603030502060004" pitchFamily="2" charset="77"/>
              </a:rPr>
              <a:t>Triades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nl-BE" sz="2400" dirty="0">
              <a:latin typeface="Capriola" panose="02010603030502060004" pitchFamily="2" charset="7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nl-BE" sz="2400" dirty="0">
              <a:latin typeface="Capriola" panose="02010603030502060004" pitchFamily="2" charset="7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nl-BE" sz="2400" dirty="0">
              <a:latin typeface="Capriola" panose="02010603030502060004" pitchFamily="2" charset="7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nl-BE" sz="2400" dirty="0">
                <a:latin typeface="Capriola" panose="02010603030502060004" pitchFamily="2" charset="77"/>
              </a:rPr>
              <a:t>4 werelden</a:t>
            </a:r>
          </a:p>
          <a:p>
            <a:pPr>
              <a:lnSpc>
                <a:spcPct val="150000"/>
              </a:lnSpc>
            </a:pPr>
            <a:endParaRPr lang="nl-BE" sz="2400" dirty="0">
              <a:latin typeface="Capriola" panose="02010603030502060004" pitchFamily="2" charset="7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nl-BE" sz="2400" dirty="0">
              <a:latin typeface="Capriola" panose="02010603030502060004" pitchFamily="2" charset="7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nl-BE" sz="2400" dirty="0">
                <a:latin typeface="Capriola" panose="02010603030502060004" pitchFamily="2" charset="77"/>
              </a:rPr>
              <a:t>3 moederletters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nl-BE" sz="2400" dirty="0">
                <a:latin typeface="Capriola" panose="02010603030502060004" pitchFamily="2" charset="77"/>
              </a:rPr>
              <a:t>7 dubbele letters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nl-BE" sz="2400" dirty="0">
                <a:latin typeface="Capriola" panose="02010603030502060004" pitchFamily="2" charset="77"/>
              </a:rPr>
              <a:t>12 enkelvoudige letters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nl-BE" dirty="0">
              <a:latin typeface="Capriola" panose="02010603030502060004" pitchFamily="2" charset="7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nl-BE" dirty="0">
              <a:latin typeface="Capriola" panose="0201060303050206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289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C7C4B-12AC-C940-A75E-1343A920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138" y="299811"/>
            <a:ext cx="2184906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i="0" kern="1200" dirty="0" err="1">
                <a:latin typeface="Capriola" panose="02010603030502060004" pitchFamily="2" charset="77"/>
              </a:rPr>
              <a:t>Vaten</a:t>
            </a:r>
            <a:endParaRPr lang="en-US" i="0" kern="1200" dirty="0">
              <a:latin typeface="Capriola" panose="02010603030502060004" pitchFamily="2" charset="77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8870BE5-ADEE-F043-9DBC-33AA53D89E5A}"/>
              </a:ext>
            </a:extLst>
          </p:cNvPr>
          <p:cNvSpPr txBox="1"/>
          <p:nvPr/>
        </p:nvSpPr>
        <p:spPr>
          <a:xfrm>
            <a:off x="4822010" y="2282063"/>
            <a:ext cx="7091315" cy="410567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2400" dirty="0">
                <a:latin typeface="Capriola" panose="02010603030502060004" pitchFamily="2" charset="77"/>
              </a:rPr>
              <a:t>Kether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2400" dirty="0">
                <a:latin typeface="Capriola" panose="02010603030502060004" pitchFamily="2" charset="77"/>
              </a:rPr>
              <a:t>Chochma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2400" dirty="0">
                <a:latin typeface="Capriola" panose="02010603030502060004" pitchFamily="2" charset="77"/>
              </a:rPr>
              <a:t>Bina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2400" dirty="0">
                <a:latin typeface="Capriola" panose="02010603030502060004" pitchFamily="2" charset="77"/>
              </a:rPr>
              <a:t>Chesed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2400" dirty="0">
                <a:latin typeface="Capriola" panose="02010603030502060004" pitchFamily="2" charset="77"/>
              </a:rPr>
              <a:t>Gevoera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2400" dirty="0">
                <a:latin typeface="Capriola" panose="02010603030502060004" pitchFamily="2" charset="77"/>
              </a:rPr>
              <a:t>Tiferet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nl-BE" sz="2400" dirty="0">
              <a:latin typeface="Capriola" panose="02010603030502060004" pitchFamily="2" charset="7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2400" dirty="0">
                <a:latin typeface="Capriola" panose="02010603030502060004" pitchFamily="2" charset="77"/>
              </a:rPr>
              <a:t>Netzach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2400" dirty="0">
                <a:latin typeface="Capriola" panose="02010603030502060004" pitchFamily="2" charset="77"/>
              </a:rPr>
              <a:t>Hod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2400" dirty="0">
                <a:latin typeface="Capriola" panose="02010603030502060004" pitchFamily="2" charset="77"/>
              </a:rPr>
              <a:t>Yesod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2400" dirty="0">
                <a:latin typeface="Capriola" panose="02010603030502060004" pitchFamily="2" charset="77"/>
              </a:rPr>
              <a:t>Malchoet</a:t>
            </a:r>
          </a:p>
          <a:p>
            <a:pPr>
              <a:lnSpc>
                <a:spcPct val="150000"/>
              </a:lnSpc>
            </a:pPr>
            <a:endParaRPr lang="nl-BE" sz="2400" dirty="0">
              <a:latin typeface="Capriola" panose="02010603030502060004" pitchFamily="2" charset="77"/>
            </a:endParaRPr>
          </a:p>
          <a:p>
            <a:pPr>
              <a:lnSpc>
                <a:spcPct val="150000"/>
              </a:lnSpc>
            </a:pPr>
            <a:r>
              <a:rPr lang="nl-BE" sz="2400" dirty="0">
                <a:latin typeface="Capriola" panose="02010603030502060004" pitchFamily="2" charset="77"/>
              </a:rPr>
              <a:t>1 extra vat: Da’at</a:t>
            </a:r>
          </a:p>
        </p:txBody>
      </p:sp>
      <p:pic>
        <p:nvPicPr>
          <p:cNvPr id="4" name="Afbeelding 3" descr="Afbeelding met gebouw, vectorafbeeldingen, koepel&#10;&#10;Automatisch gegenereerde beschrijving">
            <a:extLst>
              <a:ext uri="{FF2B5EF4-FFF2-40B4-BE49-F238E27FC236}">
                <a16:creationId xmlns:a16="http://schemas.microsoft.com/office/drawing/2014/main" id="{7E7129E7-58A8-D24A-94C6-83FED7808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75" y="1418365"/>
            <a:ext cx="3451632" cy="496937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9019163-367A-B345-8CCB-84A344A4DC6E}"/>
              </a:ext>
            </a:extLst>
          </p:cNvPr>
          <p:cNvSpPr/>
          <p:nvPr/>
        </p:nvSpPr>
        <p:spPr>
          <a:xfrm>
            <a:off x="4739770" y="1289031"/>
            <a:ext cx="6583854" cy="6726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800" dirty="0">
                <a:latin typeface="Capriola" panose="02010603030502060004" pitchFamily="2" charset="77"/>
              </a:rPr>
              <a:t>10 vaten = sefira (ev), sefiroth (mv):</a:t>
            </a:r>
          </a:p>
        </p:txBody>
      </p:sp>
    </p:spTree>
    <p:extLst>
      <p:ext uri="{BB962C8B-B14F-4D97-AF65-F5344CB8AC3E}">
        <p14:creationId xmlns:p14="http://schemas.microsoft.com/office/powerpoint/2010/main" val="2753667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C7C4B-12AC-C940-A75E-1343A920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138" y="299811"/>
            <a:ext cx="2184906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i="0" kern="1200" dirty="0">
                <a:latin typeface="Capriola" panose="02010603030502060004" pitchFamily="2" charset="77"/>
              </a:rPr>
              <a:t>Paden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8870BE5-ADEE-F043-9DBC-33AA53D89E5A}"/>
              </a:ext>
            </a:extLst>
          </p:cNvPr>
          <p:cNvSpPr txBox="1"/>
          <p:nvPr/>
        </p:nvSpPr>
        <p:spPr>
          <a:xfrm>
            <a:off x="1570710" y="5417149"/>
            <a:ext cx="1843910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1600" b="1" dirty="0">
                <a:latin typeface="Capriola" panose="02010603030502060004" pitchFamily="2" charset="77"/>
              </a:rPr>
              <a:t>3 moederletters</a:t>
            </a:r>
          </a:p>
        </p:txBody>
      </p:sp>
      <p:pic>
        <p:nvPicPr>
          <p:cNvPr id="5" name="Afbeelding 4" descr="3 moederletters">
            <a:extLst>
              <a:ext uri="{FF2B5EF4-FFF2-40B4-BE49-F238E27FC236}">
                <a16:creationId xmlns:a16="http://schemas.microsoft.com/office/drawing/2014/main" id="{D11F81E4-CE00-4C40-AA56-73E794A98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562" y="1726895"/>
            <a:ext cx="2068058" cy="340420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1EDA424-AEEC-104E-A81F-73031B0F32FF}"/>
              </a:ext>
            </a:extLst>
          </p:cNvPr>
          <p:cNvSpPr txBox="1"/>
          <p:nvPr/>
        </p:nvSpPr>
        <p:spPr>
          <a:xfrm>
            <a:off x="5174044" y="5430888"/>
            <a:ext cx="2141155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1600" dirty="0">
                <a:latin typeface="Capriola" panose="02010603030502060004" pitchFamily="2" charset="77"/>
              </a:rPr>
              <a:t>7 dubbele letters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5385400-C4B7-D948-93F9-067C557B24AF}"/>
              </a:ext>
            </a:extLst>
          </p:cNvPr>
          <p:cNvSpPr txBox="1"/>
          <p:nvPr/>
        </p:nvSpPr>
        <p:spPr>
          <a:xfrm>
            <a:off x="8777380" y="5430888"/>
            <a:ext cx="1843910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1600" dirty="0">
                <a:latin typeface="Capriola" panose="02010603030502060004" pitchFamily="2" charset="77"/>
              </a:rPr>
              <a:t>12 enkele letters</a:t>
            </a:r>
          </a:p>
        </p:txBody>
      </p:sp>
      <p:pic>
        <p:nvPicPr>
          <p:cNvPr id="8" name="Afbeelding 7" descr="Afbeelding met object, klok, rood, zitten&#10;&#10;Automatisch gegenereerde beschrijving">
            <a:extLst>
              <a:ext uri="{FF2B5EF4-FFF2-40B4-BE49-F238E27FC236}">
                <a16:creationId xmlns:a16="http://schemas.microsoft.com/office/drawing/2014/main" id="{2A6F037F-D808-1A44-92AC-57ECD2083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606" y="1625374"/>
            <a:ext cx="2014787" cy="3505730"/>
          </a:xfrm>
          <a:prstGeom prst="rect">
            <a:avLst/>
          </a:prstGeom>
        </p:spPr>
      </p:pic>
      <p:pic>
        <p:nvPicPr>
          <p:cNvPr id="10" name="Afbeelding 9" descr="Afbeelding met object, klok&#10;&#10;Automatisch gegenereerde beschrijving">
            <a:extLst>
              <a:ext uri="{FF2B5EF4-FFF2-40B4-BE49-F238E27FC236}">
                <a16:creationId xmlns:a16="http://schemas.microsoft.com/office/drawing/2014/main" id="{4A9BA2B1-B574-DF40-A388-6BA08D3D0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0218" y="1676134"/>
            <a:ext cx="1781072" cy="350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3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EC378-370D-1542-AB2E-A7B3F6FBE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384" y="378188"/>
            <a:ext cx="7161245" cy="1325563"/>
          </a:xfrm>
        </p:spPr>
        <p:txBody>
          <a:bodyPr>
            <a:normAutofit/>
          </a:bodyPr>
          <a:lstStyle/>
          <a:p>
            <a:r>
              <a:rPr lang="nl-BE" sz="3600" dirty="0">
                <a:latin typeface="Capriola" panose="02010603030502060004" pitchFamily="2" charset="77"/>
              </a:rPr>
              <a:t>Werelden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7D7447D-5D8E-9643-B029-417A948C7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384" y="1947260"/>
            <a:ext cx="6369413" cy="3620305"/>
          </a:xfr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482E409E-19C7-204E-8EBB-F458206B3318}"/>
              </a:ext>
            </a:extLst>
          </p:cNvPr>
          <p:cNvSpPr/>
          <p:nvPr/>
        </p:nvSpPr>
        <p:spPr>
          <a:xfrm>
            <a:off x="7903677" y="2172362"/>
            <a:ext cx="44712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latin typeface="Capriola" panose="0201060303050206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Vergelijkbaar met:</a:t>
            </a:r>
          </a:p>
          <a:p>
            <a:endParaRPr lang="nl-NL" sz="2000" dirty="0">
              <a:effectLst/>
              <a:latin typeface="Capriola" panose="02010603030502060004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000" dirty="0">
              <a:effectLst/>
              <a:latin typeface="Capriola" panose="02010603030502060004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dirty="0">
                <a:latin typeface="Capriola" panose="0201060303050206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Spiritueel niveau</a:t>
            </a:r>
          </a:p>
          <a:p>
            <a:endParaRPr lang="nl-NL" sz="2000" dirty="0">
              <a:effectLst/>
              <a:latin typeface="Capriola" panose="02010603030502060004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dirty="0">
                <a:effectLst/>
                <a:latin typeface="Capriola" panose="0201060303050206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Intellectueel/mentaal niveau</a:t>
            </a:r>
          </a:p>
          <a:p>
            <a:endParaRPr lang="nl-NL" sz="2000" dirty="0">
              <a:latin typeface="Capriola" panose="02010603030502060004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dirty="0">
                <a:latin typeface="Capriola" panose="0201060303050206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Emotioneel niveau</a:t>
            </a:r>
          </a:p>
          <a:p>
            <a:endParaRPr lang="nl-NL" sz="2000" dirty="0">
              <a:effectLst/>
              <a:latin typeface="Capriola" panose="02010603030502060004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dirty="0">
                <a:latin typeface="Capriola" panose="0201060303050206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Fysiek niveau</a:t>
            </a:r>
            <a:endParaRPr lang="nl-NL" sz="2000" dirty="0">
              <a:effectLst/>
              <a:latin typeface="Capriola" panose="02010603030502060004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79CCF639-1428-E441-9F85-2899EA41CDDD}"/>
              </a:ext>
            </a:extLst>
          </p:cNvPr>
          <p:cNvCxnSpPr>
            <a:cxnSpLocks/>
          </p:cNvCxnSpPr>
          <p:nvPr/>
        </p:nvCxnSpPr>
        <p:spPr>
          <a:xfrm>
            <a:off x="7001691" y="3200400"/>
            <a:ext cx="719106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7E2B8F48-503F-374D-B189-E864D0027AE7}"/>
              </a:ext>
            </a:extLst>
          </p:cNvPr>
          <p:cNvCxnSpPr>
            <a:cxnSpLocks/>
          </p:cNvCxnSpPr>
          <p:nvPr/>
        </p:nvCxnSpPr>
        <p:spPr>
          <a:xfrm flipV="1">
            <a:off x="7001691" y="3830238"/>
            <a:ext cx="719106" cy="612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07F40EA3-A245-1941-82B6-7AB4B711C081}"/>
              </a:ext>
            </a:extLst>
          </p:cNvPr>
          <p:cNvCxnSpPr>
            <a:cxnSpLocks/>
          </p:cNvCxnSpPr>
          <p:nvPr/>
        </p:nvCxnSpPr>
        <p:spPr>
          <a:xfrm>
            <a:off x="7001691" y="4415030"/>
            <a:ext cx="719106" cy="5117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E56C2088-F3CD-3642-8737-3BAD8D8372E3}"/>
              </a:ext>
            </a:extLst>
          </p:cNvPr>
          <p:cNvCxnSpPr>
            <a:cxnSpLocks/>
          </p:cNvCxnSpPr>
          <p:nvPr/>
        </p:nvCxnSpPr>
        <p:spPr>
          <a:xfrm>
            <a:off x="7001691" y="4917218"/>
            <a:ext cx="719106" cy="12765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45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34"/>
    </mc:Choice>
    <mc:Fallback xmlns="">
      <p:transition spd="slow" advTm="21534"/>
    </mc:Fallback>
  </mc:AlternateContent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32141</TotalTime>
  <Words>461</Words>
  <Application>Microsoft Macintosh PowerPoint</Application>
  <PresentationFormat>Breedbeeld</PresentationFormat>
  <Paragraphs>119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Capriola</vt:lpstr>
      <vt:lpstr>Century Gothic</vt:lpstr>
      <vt:lpstr>Courier New</vt:lpstr>
      <vt:lpstr>Elephant</vt:lpstr>
      <vt:lpstr>Wingdings</vt:lpstr>
      <vt:lpstr>BrushVTI</vt:lpstr>
      <vt:lpstr>BrushVTI</vt:lpstr>
      <vt:lpstr>BrushVTI</vt:lpstr>
      <vt:lpstr>Kantoorthema</vt:lpstr>
      <vt:lpstr>Welkom bij de   VVNT inspiratie zoom  Levensboompaden  66 paden naar bewust zijn </vt:lpstr>
      <vt:lpstr>Wat weten jullie al?</vt:lpstr>
      <vt:lpstr>Wie ben ik?</vt:lpstr>
      <vt:lpstr>Ontstaan Levensboompaden</vt:lpstr>
      <vt:lpstr>Hoe gebruik je de Levensboompaden</vt:lpstr>
      <vt:lpstr>Theorie achter de Levensboom</vt:lpstr>
      <vt:lpstr>Vaten</vt:lpstr>
      <vt:lpstr>Paden</vt:lpstr>
      <vt:lpstr>Werelden</vt:lpstr>
      <vt:lpstr>Middelen</vt:lpstr>
      <vt:lpstr>Leggingen</vt:lpstr>
      <vt:lpstr>Cursus 29 oktober Beusichem</vt:lpstr>
      <vt:lpstr>Visualisaties</vt:lpstr>
      <vt:lpstr>Werk in groepjes</vt:lpstr>
      <vt:lpstr>Vragen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bij de   online training  Levensboompaden  66 paden naar bewust zijn </dc:title>
  <dc:creator>Esther van Blijdesteijn</dc:creator>
  <cp:lastModifiedBy>Esther van Blijdesteijn</cp:lastModifiedBy>
  <cp:revision>64</cp:revision>
  <dcterms:created xsi:type="dcterms:W3CDTF">2020-04-04T16:09:34Z</dcterms:created>
  <dcterms:modified xsi:type="dcterms:W3CDTF">2021-09-08T18:57:04Z</dcterms:modified>
</cp:coreProperties>
</file>